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89" r:id="rId2"/>
    <p:sldId id="290" r:id="rId3"/>
  </p:sldIdLst>
  <p:sldSz cx="15119350" cy="10691813"/>
  <p:notesSz cx="6797675" cy="9926638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" autoAdjust="0"/>
    <p:restoredTop sz="94660"/>
  </p:normalViewPr>
  <p:slideViewPr>
    <p:cSldViewPr snapToGrid="0">
      <p:cViewPr>
        <p:scale>
          <a:sx n="70" d="100"/>
          <a:sy n="70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B70195E-0E38-4B5F-A6BE-C900F866508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8574CB6-D607-419C-8BCC-88A2B155C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7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rtlCol="0" anchor="b"/>
          <a:lstStyle>
            <a:lvl1pPr algn="ctr">
              <a:defRPr sz="9354"/>
            </a:lvl1pPr>
          </a:lstStyle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 rtlCol="0"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pPr rtl="0"/>
            <a:r>
              <a:rPr lang="pt-br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8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0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06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5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rtlCol="0" anchor="b"/>
          <a:lstStyle>
            <a:lvl1pPr>
              <a:defRPr sz="9354"/>
            </a:lvl1pPr>
          </a:lstStyle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 rtlCol="0"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76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7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rtlCol="0"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rtlCol="0"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7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9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rtlCol="0" anchor="b"/>
          <a:lstStyle>
            <a:lvl1pPr>
              <a:defRPr sz="4989"/>
            </a:lvl1pPr>
          </a:lstStyle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 rtlCol="0"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 rtlCol="0"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00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rtlCol="0" anchor="b"/>
          <a:lstStyle>
            <a:lvl1pPr>
              <a:defRPr sz="4989"/>
            </a:lvl1pPr>
          </a:lstStyle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rtlCol="0"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pPr rtl="0"/>
            <a:r>
              <a:rPr lang="pt-br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 rtlCol="0"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9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771EB04-893F-46D7-B204-E4A029DA00EC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9ED07BE-CDEE-4DAE-B8FD-21E4E055F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7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959E831-242F-4184-A232-E2447951628A}"/>
              </a:ext>
            </a:extLst>
          </p:cNvPr>
          <p:cNvSpPr txBox="1"/>
          <p:nvPr/>
        </p:nvSpPr>
        <p:spPr>
          <a:xfrm>
            <a:off x="555933" y="6509723"/>
            <a:ext cx="4543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200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2. Informações para contato</a:t>
            </a:r>
          </a:p>
          <a:p>
            <a:pPr marL="180975" rtl="0"/>
            <a:r>
              <a:rPr lang="pt-br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Responsável por Empréstimos do Departamento de Assistência à Subsistência do Conselho de Bem-estar Social da Província de Gifu</a:t>
            </a:r>
          </a:p>
          <a:p>
            <a:pPr marL="180975" rtl="0"/>
            <a:r>
              <a:rPr lang="pt-br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[Número de telefone/Contact Number] </a:t>
            </a:r>
            <a:r>
              <a:rPr lang="pt-br" sz="12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058-201-2100</a:t>
            </a:r>
          </a:p>
          <a:p>
            <a:pPr marL="180975" rtl="0"/>
            <a:r>
              <a:rPr lang="pt-br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[Horário de atendimento/Reception Time] Dias úteis das 9:00 às 17:00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00CD2-2D14-43EF-9480-86D62BCC09E3}"/>
              </a:ext>
            </a:extLst>
          </p:cNvPr>
          <p:cNvSpPr txBox="1"/>
          <p:nvPr/>
        </p:nvSpPr>
        <p:spPr>
          <a:xfrm>
            <a:off x="439722" y="1834771"/>
            <a:ext cx="7157634" cy="29700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0"/>
            <a:endParaRPr lang="en-US" altLang="ja-JP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 rtl="0"/>
            <a:endParaRPr lang="en-US" altLang="ja-JP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 rtl="0"/>
            <a:endParaRPr lang="ja-JP" altLang="en-US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en-US" altLang="ja-JP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ja-JP" altLang="en-US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en-US" altLang="ja-JP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ja-JP" altLang="en-US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pt-br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pt-BR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r>
              <a:rPr lang="pt-br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Gostaríamos de informar o seguinte sobre o início da devolução (pagamento) dos empréstimos especiais, como Fundo Emergencial de Valor Baixo devido ao impacto da infecção pelo novo coronavírus que foram realizados por este Conselho.</a:t>
            </a:r>
            <a:endParaRPr lang="pt-BR" altLang="ja-JP" sz="1200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rtl="0"/>
            <a:endParaRPr lang="pt-br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rtl="0"/>
            <a:r>
              <a:rPr lang="pt-br" sz="1200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1. Documentos enviados desta vez (itens inclusos no envelope)</a:t>
            </a:r>
            <a:endParaRPr lang="en-US" altLang="ja-JP" sz="1200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indent="-90488" rtl="0"/>
            <a:endParaRPr lang="pt-br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indent="-90488" rtl="0"/>
            <a:r>
              <a:rPr lang="pt-br" sz="11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endParaRPr lang="en-US" altLang="ja-JP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22C2089-A558-4E4A-99EB-DE3FF07A7E54}"/>
              </a:ext>
            </a:extLst>
          </p:cNvPr>
          <p:cNvSpPr txBox="1"/>
          <p:nvPr/>
        </p:nvSpPr>
        <p:spPr>
          <a:xfrm>
            <a:off x="376680" y="2501048"/>
            <a:ext cx="6956807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t-br" sz="110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Empréstimos especiais, como Fundo Emergencial de Valor Baixo devido ao impacto da infecção pelo novo coronavírus</a:t>
            </a:r>
            <a:endParaRPr lang="en-US" altLang="ja-JP" sz="11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 rtl="0"/>
            <a:r>
              <a:rPr lang="pt-br" sz="1200" b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Orientações sobre devolução</a:t>
            </a:r>
            <a:endParaRPr lang="en-US" altLang="ja-JP" sz="12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 rtl="0"/>
            <a:r>
              <a:rPr lang="pt-br" sz="1200" b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Notification of Repayment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015D83C-9B83-4FEE-A70D-C81FD25DFEE3}"/>
              </a:ext>
            </a:extLst>
          </p:cNvPr>
          <p:cNvCxnSpPr>
            <a:cxnSpLocks/>
          </p:cNvCxnSpPr>
          <p:nvPr/>
        </p:nvCxnSpPr>
        <p:spPr>
          <a:xfrm>
            <a:off x="7530678" y="170770"/>
            <a:ext cx="0" cy="1031314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AC3ACE9-E3DB-4F91-A8AE-DDE62D30910D}"/>
              </a:ext>
            </a:extLst>
          </p:cNvPr>
          <p:cNvSpPr txBox="1"/>
          <p:nvPr/>
        </p:nvSpPr>
        <p:spPr>
          <a:xfrm>
            <a:off x="633474" y="8704323"/>
            <a:ext cx="6703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・	Não estamos recebendo os documentos diretamente. </a:t>
            </a:r>
            <a:r>
              <a:rPr lang="pt-br" sz="10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Evite trazê-los pessoalmente para realizar os procedimentos.</a:t>
            </a:r>
            <a:endParaRPr lang="en-US" altLang="ja-JP" sz="1000" dirty="0">
              <a:solidFill>
                <a:srgbClr val="FF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indent="-90488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・	Para dúvidas sobre este assunto, </a:t>
            </a:r>
            <a:r>
              <a:rPr lang="pt-br" sz="10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entre em contato através do número de telefone acima.</a:t>
            </a:r>
            <a:endParaRPr lang="en-US" altLang="ja-JP" sz="1000" dirty="0">
              <a:solidFill>
                <a:srgbClr val="FF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Poderá ser difícil conseguir atendimento telefônico logo após o recebimento desta notificação. Contamos com a sua compreensão.</a:t>
            </a:r>
            <a:endParaRPr lang="en-US" altLang="ja-JP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indent="-90488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・	Os documentos uma vez enviados não poderão ser devolvidos. Contamos com a sua compreensão.</a:t>
            </a:r>
            <a:endParaRPr lang="en-US" altLang="ja-JP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90488" indent="-90488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・	</a:t>
            </a:r>
            <a:r>
              <a:rPr lang="pt-br" sz="10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Poderá levar cerca de um mês desde o momento da solicitação</a:t>
            </a:r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até que o resultado da decisão de aprovação ou reprovação da isenção saia.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25D113C-DFF1-4B99-787D-A6B05C0118D6}"/>
              </a:ext>
            </a:extLst>
          </p:cNvPr>
          <p:cNvSpPr/>
          <p:nvPr/>
        </p:nvSpPr>
        <p:spPr>
          <a:xfrm>
            <a:off x="546821" y="8656683"/>
            <a:ext cx="6686485" cy="1383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2692EA3-C5B4-96B1-0DD1-4609B1C03511}"/>
              </a:ext>
            </a:extLst>
          </p:cNvPr>
          <p:cNvSpPr txBox="1"/>
          <p:nvPr/>
        </p:nvSpPr>
        <p:spPr>
          <a:xfrm>
            <a:off x="600603" y="8488318"/>
            <a:ext cx="9910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t-br" sz="1200" b="1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【Pedido】</a:t>
            </a:r>
            <a:endParaRPr lang="ja-JP" altLang="en-US" sz="1200" b="1" dirty="0">
              <a:solidFill>
                <a:srgbClr val="FF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1A64A54-47E9-78E2-048B-AD2E972601A8}"/>
              </a:ext>
            </a:extLst>
          </p:cNvPr>
          <p:cNvSpPr txBox="1"/>
          <p:nvPr/>
        </p:nvSpPr>
        <p:spPr>
          <a:xfrm>
            <a:off x="5451695" y="6696050"/>
            <a:ext cx="1262223" cy="360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Orientações sobre a homepage</a:t>
            </a: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8A5353CB-CA48-0B3D-66A5-23E3B2110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111" y="7118660"/>
            <a:ext cx="775389" cy="757766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AB21C93-25C7-7D85-B407-BE93A4C0E437}"/>
              </a:ext>
            </a:extLst>
          </p:cNvPr>
          <p:cNvSpPr txBox="1"/>
          <p:nvPr/>
        </p:nvSpPr>
        <p:spPr>
          <a:xfrm>
            <a:off x="5179838" y="7991879"/>
            <a:ext cx="2282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5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 código QR é uma marca registrada da DENSO WAVE INCORPORATED.</a:t>
            </a:r>
          </a:p>
        </p:txBody>
      </p:sp>
      <p:graphicFrame>
        <p:nvGraphicFramePr>
          <p:cNvPr id="52" name="表 9">
            <a:extLst>
              <a:ext uri="{FF2B5EF4-FFF2-40B4-BE49-F238E27FC236}">
                <a16:creationId xmlns:a16="http://schemas.microsoft.com/office/drawing/2014/main" id="{C42D5076-F1A0-D6FC-27B3-DA453A1B8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43341"/>
              </p:ext>
            </p:extLst>
          </p:nvPr>
        </p:nvGraphicFramePr>
        <p:xfrm>
          <a:off x="680875" y="4711824"/>
          <a:ext cx="6216630" cy="1428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4605">
                  <a:extLst>
                    <a:ext uri="{9D8B030D-6E8A-4147-A177-3AD203B41FA5}">
                      <a16:colId xmlns:a16="http://schemas.microsoft.com/office/drawing/2014/main" val="930275226"/>
                    </a:ext>
                  </a:extLst>
                </a:gridCol>
                <a:gridCol w="2132025">
                  <a:extLst>
                    <a:ext uri="{9D8B030D-6E8A-4147-A177-3AD203B41FA5}">
                      <a16:colId xmlns:a16="http://schemas.microsoft.com/office/drawing/2014/main" val="3053005933"/>
                    </a:ext>
                  </a:extLst>
                </a:gridCol>
              </a:tblGrid>
              <a:tr h="829205">
                <a:tc>
                  <a:txBody>
                    <a:bodyPr/>
                    <a:lstStyle/>
                    <a:p>
                      <a:pPr rtl="0"/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Orientações relacionadas aos Empréstimos especiais, como Fundo Emergencial de Valor Baixo (esta notificação)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 comunicado sobre o início da devolução (lado direito desta notificação)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2558" marR="142558" marT="71279" marB="712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Por favor verifique e pague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2558" marR="142558" marT="71279" marB="712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124755"/>
                  </a:ext>
                </a:extLst>
              </a:tr>
              <a:tr h="471325">
                <a:tc>
                  <a:txBody>
                    <a:bodyPr/>
                    <a:lstStyle/>
                    <a:p>
                      <a:pPr rtl="0"/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Orientações sobre a isenção de devolução (</a:t>
                      </a:r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Verso deste aviso</a:t>
                      </a:r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2558" marR="142558" marT="71279" marB="712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Se você for elegível para isenção, verifique antes de prosseguir.</a:t>
                      </a:r>
                      <a:endParaRPr lang="pt-br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2558" marR="142558" marT="71279" marB="712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935073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14876F3-D5BF-C85B-A9AF-FDBB5F92B43E}"/>
              </a:ext>
            </a:extLst>
          </p:cNvPr>
          <p:cNvSpPr txBox="1"/>
          <p:nvPr/>
        </p:nvSpPr>
        <p:spPr>
          <a:xfrm>
            <a:off x="658765" y="170770"/>
            <a:ext cx="1797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novembro</a:t>
            </a:r>
            <a:r>
              <a:rPr lang="pt-br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202</a:t>
            </a:r>
            <a:r>
              <a:rPr lang="en-US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4</a:t>
            </a:r>
            <a:endParaRPr kumimoji="1" lang="ja-JP" altLang="en-US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9600CD2-2D14-43EF-9480-86D62BCC09E3}"/>
              </a:ext>
            </a:extLst>
          </p:cNvPr>
          <p:cNvSpPr txBox="1"/>
          <p:nvPr/>
        </p:nvSpPr>
        <p:spPr>
          <a:xfrm>
            <a:off x="3928597" y="1834771"/>
            <a:ext cx="33771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100" dirty="0">
                <a:latin typeface="Arial" panose="020B0604020202020204" pitchFamily="34" charset="0"/>
                <a:ea typeface="Meiryo UI" panose="020B0604030504040204" pitchFamily="50" charset="-128"/>
              </a:rPr>
              <a:t>Conselho de Bem-estar Social da Província de Gifu</a:t>
            </a:r>
          </a:p>
          <a:p>
            <a:pPr algn="r" rtl="0"/>
            <a:r>
              <a:rPr lang="pt-BR" sz="1100" dirty="0">
                <a:latin typeface="Arial" panose="020B0604020202020204" pitchFamily="34" charset="0"/>
                <a:ea typeface="Meiryo UI" panose="020B0604030504040204" pitchFamily="50" charset="-128"/>
              </a:rPr>
              <a:t>Responsável por Empréstimos do Departamento de Assistência à Subsistência</a:t>
            </a:r>
            <a:endParaRPr lang="en-US" altLang="ja-JP" sz="1100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graphicFrame>
        <p:nvGraphicFramePr>
          <p:cNvPr id="6" name="表 20">
            <a:extLst>
              <a:ext uri="{FF2B5EF4-FFF2-40B4-BE49-F238E27FC236}">
                <a16:creationId xmlns:a16="http://schemas.microsoft.com/office/drawing/2014/main" id="{754C724D-6CDD-105C-EE89-20A686FB0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482138"/>
              </p:ext>
            </p:extLst>
          </p:nvPr>
        </p:nvGraphicFramePr>
        <p:xfrm>
          <a:off x="7860441" y="1451190"/>
          <a:ext cx="6980889" cy="513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80889">
                  <a:extLst>
                    <a:ext uri="{9D8B030D-6E8A-4147-A177-3AD203B41FA5}">
                      <a16:colId xmlns:a16="http://schemas.microsoft.com/office/drawing/2014/main" val="3407476100"/>
                    </a:ext>
                  </a:extLst>
                </a:gridCol>
              </a:tblGrid>
              <a:tr h="510278">
                <a:tc>
                  <a:txBody>
                    <a:bodyPr/>
                    <a:lstStyle/>
                    <a:p>
                      <a:pPr algn="l" rtl="0"/>
                      <a:r>
                        <a:rPr lang="pt-BR" sz="15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Gostaríamos de informar que a devolução do empréstimo em questão começará, conforme o seguinte.</a:t>
                      </a:r>
                      <a:endParaRPr kumimoji="1" lang="en-US" altLang="ja-JP" sz="15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698" marR="56698" marT="28349" marB="2834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359304"/>
                  </a:ext>
                </a:extLst>
              </a:tr>
            </a:tbl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C054AA74-426E-D2AF-9E69-45E03782E64F}"/>
              </a:ext>
            </a:extLst>
          </p:cNvPr>
          <p:cNvSpPr txBox="1">
            <a:spLocks/>
          </p:cNvSpPr>
          <p:nvPr/>
        </p:nvSpPr>
        <p:spPr>
          <a:xfrm>
            <a:off x="7844213" y="575120"/>
            <a:ext cx="7199880" cy="632525"/>
          </a:xfrm>
          <a:prstGeom prst="rect">
            <a:avLst/>
          </a:prstGeom>
          <a:solidFill>
            <a:srgbClr val="3A1D00"/>
          </a:solidFill>
        </p:spPr>
        <p:txBody>
          <a:bodyPr vert="horz" lIns="56698" tIns="28349" rIns="56698" bIns="28349" rtlCol="0" anchor="ctr" anchorCtr="1">
            <a:norm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Aviso de início de devolução dos valores de empréstimos relacionados a empréstimos especiais, como Fundo Emergencial de Valor Baixo</a:t>
            </a:r>
            <a:endParaRPr lang="en-US" altLang="ja-JP" sz="1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3036015E-22E9-74D4-77B2-979CABF21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8821"/>
              </p:ext>
            </p:extLst>
          </p:nvPr>
        </p:nvGraphicFramePr>
        <p:xfrm>
          <a:off x="7872678" y="2444007"/>
          <a:ext cx="6968652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003787">
                  <a:extLst>
                    <a:ext uri="{9D8B030D-6E8A-4147-A177-3AD203B41FA5}">
                      <a16:colId xmlns:a16="http://schemas.microsoft.com/office/drawing/2014/main" val="519433089"/>
                    </a:ext>
                  </a:extLst>
                </a:gridCol>
                <a:gridCol w="2481309">
                  <a:extLst>
                    <a:ext uri="{9D8B030D-6E8A-4147-A177-3AD203B41FA5}">
                      <a16:colId xmlns:a16="http://schemas.microsoft.com/office/drawing/2014/main" val="1812168098"/>
                    </a:ext>
                  </a:extLst>
                </a:gridCol>
                <a:gridCol w="878580">
                  <a:extLst>
                    <a:ext uri="{9D8B030D-6E8A-4147-A177-3AD203B41FA5}">
                      <a16:colId xmlns:a16="http://schemas.microsoft.com/office/drawing/2014/main" val="252966706"/>
                    </a:ext>
                  </a:extLst>
                </a:gridCol>
                <a:gridCol w="2604976">
                  <a:extLst>
                    <a:ext uri="{9D8B030D-6E8A-4147-A177-3AD203B41FA5}">
                      <a16:colId xmlns:a16="http://schemas.microsoft.com/office/drawing/2014/main" val="2367408439"/>
                    </a:ext>
                  </a:extLst>
                </a:gridCol>
              </a:tblGrid>
              <a:tr h="230505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Nome do fundo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Código do empréstimo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173867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Nome do mutuário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/>
                      <a:endParaRPr lang="ja-JP" sz="1050" kern="100" baseline="0" dirty="0">
                        <a:solidFill>
                          <a:srgbClr val="009ED6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394529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Valor do empréstimo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50" kern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　　　　　　Iene(s)</a:t>
                      </a:r>
                      <a:endParaRPr lang="ja-JP" sz="1050" kern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Valor devolvido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50" kern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　　　　　　Iene(s)</a:t>
                      </a:r>
                      <a:endParaRPr lang="ja-JP" sz="1050" kern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633466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Saldo a ser devolvido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/>
                      <a:r>
                        <a:rPr lang="pt-BR" sz="105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　　　　　　　　　　　　Iene(s)</a:t>
                      </a:r>
                      <a:endParaRPr lang="ja-JP" sz="1050" kern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6131"/>
                  </a:ext>
                </a:extLst>
              </a:tr>
            </a:tbl>
          </a:graphicData>
        </a:graphic>
      </p:graphicFrame>
      <p:sp>
        <p:nvSpPr>
          <p:cNvPr id="20" name="Rectangle 1">
            <a:extLst>
              <a:ext uri="{FF2B5EF4-FFF2-40B4-BE49-F238E27FC236}">
                <a16:creationId xmlns:a16="http://schemas.microsoft.com/office/drawing/2014/main" id="{43573950-BCC2-D7B2-50A7-A8C1B5CC9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547" y="1912714"/>
            <a:ext cx="718198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Registro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○ Status do empréstimo / valor a ser devolvido (saldo a ser devolvido)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190F41FF-9A2F-977B-3F7A-852E76D48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39406"/>
              </p:ext>
            </p:extLst>
          </p:nvPr>
        </p:nvGraphicFramePr>
        <p:xfrm>
          <a:off x="7844213" y="4295278"/>
          <a:ext cx="6968652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1417608">
                  <a:extLst>
                    <a:ext uri="{9D8B030D-6E8A-4147-A177-3AD203B41FA5}">
                      <a16:colId xmlns:a16="http://schemas.microsoft.com/office/drawing/2014/main" val="3994403977"/>
                    </a:ext>
                  </a:extLst>
                </a:gridCol>
                <a:gridCol w="5551044">
                  <a:extLst>
                    <a:ext uri="{9D8B030D-6E8A-4147-A177-3AD203B41FA5}">
                      <a16:colId xmlns:a16="http://schemas.microsoft.com/office/drawing/2014/main" val="2086008062"/>
                    </a:ext>
                  </a:extLst>
                </a:gridCol>
              </a:tblGrid>
              <a:tr h="217277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Período de devolução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427815"/>
                  </a:ext>
                </a:extLst>
              </a:tr>
              <a:tr h="228954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Número de devoluções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Prestações mensais            </a:t>
                      </a:r>
                      <a:r>
                        <a:rPr lang="pt-BR" sz="1050" kern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vezes</a:t>
                      </a:r>
                      <a:endParaRPr lang="ja-JP" sz="1000" kern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768456"/>
                  </a:ext>
                </a:extLst>
              </a:tr>
              <a:tr h="266738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Valor de cada devolução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sz="1200" baseline="0" dirty="0">
                          <a:latin typeface="Arial" panose="020B0604020202020204" pitchFamily="34" charset="0"/>
                        </a:rPr>
                        <a:t>　           </a:t>
                      </a:r>
                      <a:r>
                        <a:rPr lang="pt-BR" sz="105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ienes </a:t>
                      </a:r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da 1ª vez em diante</a:t>
                      </a:r>
                      <a:r>
                        <a:rPr lang="pt-BR" sz="105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t-BR" sz="1050" kern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          ienes </a:t>
                      </a:r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na última vez 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310471"/>
                  </a:ext>
                </a:extLst>
              </a:tr>
            </a:tbl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id="{E1F8BB3A-5325-CFD1-5E88-4B051C43C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8051" y="3878510"/>
            <a:ext cx="21499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○ Período de devolução, etc.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A0991F5C-5E2F-F279-B773-767C0E1C3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17747"/>
              </p:ext>
            </p:extLst>
          </p:nvPr>
        </p:nvGraphicFramePr>
        <p:xfrm>
          <a:off x="7860371" y="6612544"/>
          <a:ext cx="6968655" cy="908192"/>
        </p:xfrm>
        <a:graphic>
          <a:graphicData uri="http://schemas.openxmlformats.org/drawingml/2006/table">
            <a:tbl>
              <a:tblPr firstRow="1" firstCol="1" bandRow="1"/>
              <a:tblGrid>
                <a:gridCol w="1354526">
                  <a:extLst>
                    <a:ext uri="{9D8B030D-6E8A-4147-A177-3AD203B41FA5}">
                      <a16:colId xmlns:a16="http://schemas.microsoft.com/office/drawing/2014/main" val="442343719"/>
                    </a:ext>
                  </a:extLst>
                </a:gridCol>
                <a:gridCol w="2119268">
                  <a:extLst>
                    <a:ext uri="{9D8B030D-6E8A-4147-A177-3AD203B41FA5}">
                      <a16:colId xmlns:a16="http://schemas.microsoft.com/office/drawing/2014/main" val="372505708"/>
                    </a:ext>
                  </a:extLst>
                </a:gridCol>
                <a:gridCol w="1318184">
                  <a:extLst>
                    <a:ext uri="{9D8B030D-6E8A-4147-A177-3AD203B41FA5}">
                      <a16:colId xmlns:a16="http://schemas.microsoft.com/office/drawing/2014/main" val="849422675"/>
                    </a:ext>
                  </a:extLst>
                </a:gridCol>
                <a:gridCol w="2176677">
                  <a:extLst>
                    <a:ext uri="{9D8B030D-6E8A-4147-A177-3AD203B41FA5}">
                      <a16:colId xmlns:a16="http://schemas.microsoft.com/office/drawing/2014/main" val="3684460668"/>
                    </a:ext>
                  </a:extLst>
                </a:gridCol>
              </a:tblGrid>
              <a:tr h="268299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Nome da instituição financeira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Nome da filial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962075"/>
                  </a:ext>
                </a:extLst>
              </a:tr>
              <a:tr h="268112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Tipo de depósito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Titular da conta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509620"/>
                  </a:ext>
                </a:extLst>
              </a:tr>
              <a:tr h="268112"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Número da conta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Data de débito da conta</a:t>
                      </a:r>
                      <a:endParaRPr 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kern="100" baseline="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Verifique o verso</a:t>
                      </a:r>
                      <a:endParaRPr lang="ja-JP" altLang="ja-JP" sz="1050" kern="100" baseline="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027763"/>
                  </a:ext>
                </a:extLst>
              </a:tr>
            </a:tbl>
          </a:graphicData>
        </a:graphic>
      </p:graphicFrame>
      <p:sp>
        <p:nvSpPr>
          <p:cNvPr id="25" name="Rectangle 3">
            <a:extLst>
              <a:ext uri="{FF2B5EF4-FFF2-40B4-BE49-F238E27FC236}">
                <a16:creationId xmlns:a16="http://schemas.microsoft.com/office/drawing/2014/main" id="{3179686B-E45A-7F0A-F126-BF44B4A53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972" y="5453225"/>
            <a:ext cx="725983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○ Forma de devolução: a devolução será por transferência bancária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Se você não se registrou para transferência bancária, precisará concluir os procedimentos necessários.</a:t>
            </a: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Entre em contato com este Conselho (telefone 058-201-2100).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DB389331-7DCF-FD5A-A160-ADB73D528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173" y="6199801"/>
            <a:ext cx="211900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&lt;Conta para transferência&gt;</a:t>
            </a: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01174E6-0FDC-DDA6-CF0C-5E1CFD0B6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27330"/>
              </p:ext>
            </p:extLst>
          </p:nvPr>
        </p:nvGraphicFramePr>
        <p:xfrm>
          <a:off x="7844213" y="7699805"/>
          <a:ext cx="6968652" cy="2230114"/>
        </p:xfrm>
        <a:graphic>
          <a:graphicData uri="http://schemas.openxmlformats.org/drawingml/2006/table">
            <a:tbl>
              <a:tblPr firstRow="1" firstCol="1" bandRow="1"/>
              <a:tblGrid>
                <a:gridCol w="3630294">
                  <a:extLst>
                    <a:ext uri="{9D8B030D-6E8A-4147-A177-3AD203B41FA5}">
                      <a16:colId xmlns:a16="http://schemas.microsoft.com/office/drawing/2014/main" val="2001551114"/>
                    </a:ext>
                  </a:extLst>
                </a:gridCol>
                <a:gridCol w="3338358">
                  <a:extLst>
                    <a:ext uri="{9D8B030D-6E8A-4147-A177-3AD203B41FA5}">
                      <a16:colId xmlns:a16="http://schemas.microsoft.com/office/drawing/2014/main" val="1391121668"/>
                    </a:ext>
                  </a:extLst>
                </a:gridCol>
              </a:tblGrid>
              <a:tr h="248914">
                <a:tc gridSpan="2">
                  <a:txBody>
                    <a:bodyPr/>
                    <a:lstStyle/>
                    <a:p>
                      <a:pPr algn="ctr" rtl="0"/>
                      <a:r>
                        <a:rPr lang="pt-BR" sz="1000" kern="1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Assuntos de estrita observância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602698"/>
                  </a:ext>
                </a:extLst>
              </a:tr>
              <a:tr h="1926064">
                <a:tc>
                  <a:txBody>
                    <a:bodyPr/>
                    <a:lstStyle/>
                    <a:p>
                      <a:pPr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 O dinheiro do empréstimo deverá ser usado de acordo com o plano de quando a solicitação foi feita.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en-US" altLang="ja-JP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 Notificar imediatamente se ocorrer alguma das seguintes situações com o mutuário.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(1)	Quando houver mudança de endereço, etc.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(2)	Quando houver uma mudança significativa na situação familiar</a:t>
                      </a:r>
                      <a:endParaRPr lang="en-US" altLang="ja-JP" sz="1000" kern="1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GS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(3)	Quando o mutuário receber auxílio de subsistência</a:t>
                      </a:r>
                      <a:endParaRPr lang="en-US" altLang="ja-JP" sz="1000" kern="1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GS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(4)	Quando o mutuário falecer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(5)	Outros assuntos estipulados pelo Conselho de Bem-estar Social da Província de Gifu 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altLang="ja-JP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 Se qualquer uma das seguintes situações se aplicar, você poderá ser solicitado a devolver todo ou parte do empréstimo em uma única parcela.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(1)	Quando o empréstimo é desviado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(2)	Ao receber o empréstimo através de inscrição falsa ou de meios ilícitos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358775" indent="-182563"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(3)	Ao deixar de devolver o empréstimo intencionalmente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en-US" altLang="ja-JP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 Caso o empréstimo não seja devolvido no prazo de devolução, serão cobrados juros de mora de 3,0% ao ano sobre o montante principal vencido.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pt-BR" sz="1000" kern="1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GSｺﾞｼｯｸM" panose="020B0600000000000000" pitchFamily="50" charset="-128"/>
                          <a:cs typeface="Times New Roman" panose="02020603050405020304" pitchFamily="18" charset="0"/>
                        </a:rPr>
                        <a:t>*Os juros de mora dos empréstimos até o final de março de 2020 são de 5,0%</a:t>
                      </a:r>
                      <a:endParaRPr lang="ja-JP" sz="1000" kern="100" baseline="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62986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2A4AB9E-B389-8496-FC18-E55B5253539B}"/>
              </a:ext>
            </a:extLst>
          </p:cNvPr>
          <p:cNvSpPr txBox="1"/>
          <p:nvPr/>
        </p:nvSpPr>
        <p:spPr>
          <a:xfrm>
            <a:off x="10173560" y="10068418"/>
            <a:ext cx="45068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050" dirty="0">
                <a:latin typeface="Arial" panose="020B0604020202020204" pitchFamily="34" charset="0"/>
                <a:ea typeface="Meiryo UI" panose="020B0604030504040204" pitchFamily="50" charset="-128"/>
              </a:rPr>
              <a:t>[Número de telefone / Contact Number] 058-201-2100</a:t>
            </a:r>
          </a:p>
          <a:p>
            <a:pPr rtl="0"/>
            <a:r>
              <a:rPr lang="pt-BR" sz="1050" dirty="0">
                <a:latin typeface="Arial" panose="020B0604020202020204" pitchFamily="34" charset="0"/>
                <a:ea typeface="Meiryo UI" panose="020B0604030504040204" pitchFamily="50" charset="-128"/>
              </a:rPr>
              <a:t>[Horário de atendimento / Reception Time] Dias úteis das 9:00 às 17:00　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B48977-B8F4-19C3-AEC9-DD9AFA40C611}"/>
              </a:ext>
            </a:extLst>
          </p:cNvPr>
          <p:cNvSpPr txBox="1"/>
          <p:nvPr/>
        </p:nvSpPr>
        <p:spPr>
          <a:xfrm>
            <a:off x="7844213" y="10027762"/>
            <a:ext cx="22331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rtl="0"/>
            <a:r>
              <a:rPr lang="pt-BR" sz="1050" b="1" dirty="0">
                <a:latin typeface="Arial" panose="020B0604020202020204" pitchFamily="34" charset="0"/>
                <a:ea typeface="Meiryo UI" panose="020B0604030504040204" pitchFamily="50" charset="-128"/>
              </a:rPr>
              <a:t>● Para entrar em contato sobre este assunto</a:t>
            </a:r>
          </a:p>
        </p:txBody>
      </p:sp>
    </p:spTree>
    <p:extLst>
      <p:ext uri="{BB962C8B-B14F-4D97-AF65-F5344CB8AC3E}">
        <p14:creationId xmlns:p14="http://schemas.microsoft.com/office/powerpoint/2010/main" val="424383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559625-C205-B361-2452-0EF890E01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520" y="233509"/>
            <a:ext cx="72598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Sobre a devolução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A2F553-1970-F9A9-D12C-124267478306}"/>
              </a:ext>
            </a:extLst>
          </p:cNvPr>
          <p:cNvSpPr txBox="1"/>
          <p:nvPr/>
        </p:nvSpPr>
        <p:spPr>
          <a:xfrm>
            <a:off x="8285237" y="876771"/>
            <a:ext cx="640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2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 valor do empréstimo poderá ser devolvido através de transferência bancária (débito da conta cadastrada).</a:t>
            </a:r>
          </a:p>
          <a:p>
            <a:pPr rtl="0"/>
            <a:r>
              <a:rPr lang="pt-br" sz="12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Favor verificar o saldo para que não haja insuficiência de saldo na data da transferência.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F7FE8CE-0F8C-C0F8-875C-E34C3085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51072"/>
              </p:ext>
            </p:extLst>
          </p:nvPr>
        </p:nvGraphicFramePr>
        <p:xfrm>
          <a:off x="8289034" y="1658533"/>
          <a:ext cx="6400801" cy="36028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25121">
                  <a:extLst>
                    <a:ext uri="{9D8B030D-6E8A-4147-A177-3AD203B41FA5}">
                      <a16:colId xmlns:a16="http://schemas.microsoft.com/office/drawing/2014/main" val="2248893319"/>
                    </a:ext>
                  </a:extLst>
                </a:gridCol>
                <a:gridCol w="1145984">
                  <a:extLst>
                    <a:ext uri="{9D8B030D-6E8A-4147-A177-3AD203B41FA5}">
                      <a16:colId xmlns:a16="http://schemas.microsoft.com/office/drawing/2014/main" val="905292467"/>
                    </a:ext>
                  </a:extLst>
                </a:gridCol>
                <a:gridCol w="3029696">
                  <a:extLst>
                    <a:ext uri="{9D8B030D-6E8A-4147-A177-3AD203B41FA5}">
                      <a16:colId xmlns:a16="http://schemas.microsoft.com/office/drawing/2014/main" val="727047189"/>
                    </a:ext>
                  </a:extLst>
                </a:gridCol>
              </a:tblGrid>
              <a:tr h="571817">
                <a:tc>
                  <a:txBody>
                    <a:bodyPr/>
                    <a:lstStyle/>
                    <a:p>
                      <a:pPr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Instituição financeira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Data da transferência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Comissão (arcada pelo mutuário)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 rtl="0">
                        <a:tabLst>
                          <a:tab pos="185738" algn="l"/>
                        </a:tabLst>
                      </a:pPr>
                      <a:r>
                        <a:rPr lang="pt-br" sz="10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* Será acrescentado na quantidade da devolução de cada mês.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013971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Juroku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755259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Ogaki Kyoritsu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637359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Gifu Shinkin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167408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Ogakiseino Shinkin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68445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Sekishinkin-Bank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02800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Hachiman Shinkin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14785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Tono Shinkin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315347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Takayama Shinkin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997139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Japan Post Bank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25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910907"/>
                  </a:ext>
                </a:extLst>
              </a:tr>
              <a:tr h="299524">
                <a:tc>
                  <a:txBody>
                    <a:bodyPr/>
                    <a:lstStyle/>
                    <a:p>
                      <a:pPr marL="92075" indent="0" algn="l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Outras instituições financeiras além das listadas acima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Dia 23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algn="just" rtl="0"/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ja-JP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65</a:t>
                      </a: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ienes por vez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86162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614780-B208-22F2-6942-7AF77C63C491}"/>
              </a:ext>
            </a:extLst>
          </p:cNvPr>
          <p:cNvSpPr txBox="1"/>
          <p:nvPr/>
        </p:nvSpPr>
        <p:spPr>
          <a:xfrm>
            <a:off x="8194205" y="5323238"/>
            <a:ext cx="649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 rtl="0"/>
            <a:r>
              <a:rPr lang="pt-br" sz="12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	Caso seja o dia em que instituição financeira está fechada, a transferência será realizada no dia útil subsequente.</a:t>
            </a:r>
            <a:endParaRPr lang="ja-JP" altLang="ja-JP" sz="1200" kern="100" dirty="0">
              <a:effectLst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5070816-4A69-C852-F672-03F175D1F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49240"/>
              </p:ext>
            </p:extLst>
          </p:nvPr>
        </p:nvGraphicFramePr>
        <p:xfrm>
          <a:off x="8289034" y="5772939"/>
          <a:ext cx="6400800" cy="4718792"/>
        </p:xfrm>
        <a:graphic>
          <a:graphicData uri="http://schemas.openxmlformats.org/drawingml/2006/table">
            <a:tbl>
              <a:tblPr firstRow="1" bandRow="1"/>
              <a:tblGrid>
                <a:gridCol w="2026090">
                  <a:extLst>
                    <a:ext uri="{9D8B030D-6E8A-4147-A177-3AD203B41FA5}">
                      <a16:colId xmlns:a16="http://schemas.microsoft.com/office/drawing/2014/main" val="179747616"/>
                    </a:ext>
                  </a:extLst>
                </a:gridCol>
                <a:gridCol w="4374710">
                  <a:extLst>
                    <a:ext uri="{9D8B030D-6E8A-4147-A177-3AD203B41FA5}">
                      <a16:colId xmlns:a16="http://schemas.microsoft.com/office/drawing/2014/main" val="1841801205"/>
                    </a:ext>
                  </a:extLst>
                </a:gridCol>
              </a:tblGrid>
              <a:tr h="353902">
                <a:tc>
                  <a:txBody>
                    <a:bodyPr/>
                    <a:lstStyle/>
                    <a:p>
                      <a:pPr algn="ctr" rtl="0"/>
                      <a:r>
                        <a:rPr lang="pt-br" sz="105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Nestes </a:t>
                      </a:r>
                      <a:r>
                        <a:rPr lang="pt-br" sz="1050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casos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561340" algn="ctr" rtl="0"/>
                      <a:r>
                        <a:rPr lang="pt-br" sz="1050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Orientações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76294"/>
                  </a:ext>
                </a:extLst>
              </a:tr>
              <a:tr h="890170">
                <a:tc>
                  <a:txBody>
                    <a:bodyPr/>
                    <a:lstStyle/>
                    <a:p>
                      <a:pPr marL="0" marR="36195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Gostaria de alterar a conta cadastrada</a:t>
                      </a:r>
                    </a:p>
                    <a:p>
                      <a:pPr marR="36195" algn="l" rtl="0"/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465" algn="l" rtl="0"/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É necessário realizar o procedimento de cadastro novamente.</a:t>
                      </a:r>
                    </a:p>
                    <a:p>
                      <a:pPr marR="37465" algn="l" rtl="0"/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Favor entrar em contato com este Conselho (Número de telefone 058-201-2100), e orientaremos sobre os documentos necessários para o procedimento.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79917"/>
                  </a:ext>
                </a:extLst>
              </a:tr>
              <a:tr h="893135">
                <a:tc>
                  <a:txBody>
                    <a:bodyPr/>
                    <a:lstStyle/>
                    <a:p>
                      <a:pPr marR="36195" algn="l" rtl="0"/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Não foi possível realizar a transferência por insuficiência de saldo</a:t>
                      </a:r>
                      <a:endParaRPr lang="ja-JP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R="36195" algn="l" rtl="0"/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Caso não tenha sido possível realizar a transferência devido a motivos como insuficiência de saldo na conta ou conta cadastrada incorretamente, enviaremos o boleto de processamento de pagamento pelo correio.</a:t>
                      </a:r>
                    </a:p>
                    <a:p>
                      <a:pPr algn="l" rtl="0"/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Favor realizar a devolução seguindo as orientações do boleto de processamento de pagamento.</a:t>
                      </a: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R="37465" algn="l" rtl="0"/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464449"/>
                  </a:ext>
                </a:extLst>
              </a:tr>
              <a:tr h="882502">
                <a:tc>
                  <a:txBody>
                    <a:bodyPr/>
                    <a:lstStyle/>
                    <a:p>
                      <a:pPr marR="36195" algn="l" rtl="0"/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Gostaria de aconselhamento sobre a devolução</a:t>
                      </a:r>
                      <a:endParaRPr 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Favor entrar em contato com o Conselho de Bem-estar Social do município onde solicitou o empréstimo, ou com este Conselho (Número de telefone 058-201-2100).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l" rtl="0"/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Perguntaremos sobre a vida cotidiana atual e a situação atual da sua renda e emprego.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l" rtl="0"/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Para as pessoas que estejam tendo dificuldades </a:t>
                      </a:r>
                      <a:b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para a devolução devido às circunstâncias abaixo, </a:t>
                      </a:r>
                      <a:b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em certos casos é possível solicitar o adiamento </a:t>
                      </a:r>
                      <a:b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lang="pt-br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(prorrogar o prazo de devolução).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indent="-90488" algn="l" rtl="0">
                        <a:tabLst>
                          <a:tab pos="271463" algn="l"/>
                        </a:tabLst>
                      </a:pPr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･	Foi vítima de terremoto, incêndio, etc.</a:t>
                      </a: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indent="-90488" algn="l" rtl="0">
                        <a:tabLst>
                          <a:tab pos="271463" algn="l"/>
                        </a:tabLst>
                      </a:pPr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･	Não pode trabalhar devido a tratamento de doença</a:t>
                      </a: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indent="-90488" algn="l" rtl="0">
                        <a:tabLst>
                          <a:tab pos="271463" algn="l"/>
                        </a:tabLst>
                      </a:pPr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･	Está desempregado</a:t>
                      </a: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indent="-90488" algn="l" rtl="0">
                        <a:tabLst>
                          <a:tab pos="271463" algn="l"/>
                        </a:tabLst>
                      </a:pPr>
                      <a:r>
                        <a:rPr lang="pt-br" sz="1050" kern="100" dirty="0"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･	Conseguiu o adiamento de devolução de outros empréstimos</a:t>
                      </a: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l" rtl="0">
                        <a:tabLst>
                          <a:tab pos="271463" algn="l"/>
                        </a:tabLst>
                      </a:pPr>
                      <a:endParaRPr lang="en-US" altLang="ja-JP" sz="1050" kern="100" dirty="0"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6515" marR="5651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310121"/>
                  </a:ext>
                </a:extLst>
              </a:tr>
            </a:tbl>
          </a:graphicData>
        </a:graphic>
      </p:graphicFrame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D05081AD-0C09-A317-02A1-18110C426C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274" y="9232327"/>
            <a:ext cx="842483" cy="8424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8FA404-8B5B-FC7F-BC28-9A962F492240}"/>
              </a:ext>
            </a:extLst>
          </p:cNvPr>
          <p:cNvSpPr txBox="1"/>
          <p:nvPr/>
        </p:nvSpPr>
        <p:spPr>
          <a:xfrm>
            <a:off x="13415513" y="8922536"/>
            <a:ext cx="134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Folheto de adiamento de devolução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5502B68-DF95-09CE-6937-8A033A470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592" y="549246"/>
            <a:ext cx="7038083" cy="617128"/>
          </a:xfrm>
          <a:solidFill>
            <a:srgbClr val="3A1D00"/>
          </a:solidFill>
        </p:spPr>
        <p:txBody>
          <a:bodyPr rtlCol="0" anchor="ctr" anchorCtr="1">
            <a:normAutofit/>
          </a:bodyPr>
          <a:lstStyle/>
          <a:p>
            <a:pPr rtl="0"/>
            <a:r>
              <a:rPr lang="pt-br" sz="900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Empréstimos especiais, como Fundo Emergencial de Valor Baixo devido ao impacto da infecção pelo novo coronavírus</a:t>
            </a:r>
            <a:br>
              <a:rPr lang="en-US" altLang="ja-JP" sz="900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</a:b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Sobre empréstimos especiais sujeitos à isenção de devolução</a:t>
            </a:r>
            <a:endParaRPr kumimoji="1" lang="ja-JP" altLang="en-US" sz="1600" b="1" dirty="0">
              <a:solidFill>
                <a:schemeClr val="bg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D1D81D-376D-9FB9-712F-75D4A46B13EA}"/>
              </a:ext>
            </a:extLst>
          </p:cNvPr>
          <p:cNvSpPr/>
          <p:nvPr/>
        </p:nvSpPr>
        <p:spPr>
          <a:xfrm>
            <a:off x="537079" y="1881487"/>
            <a:ext cx="6810946" cy="482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5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O mutuário (a pessoa que recebeu o empréstimo)</a:t>
            </a:r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está </a:t>
            </a:r>
            <a:r>
              <a:rPr lang="pt-br" sz="105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isento “tanto da taxa per capita quanto da taxa sobre a renda” do imposto residencial</a:t>
            </a:r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no </a:t>
            </a:r>
            <a:r>
              <a:rPr lang="pt-br" sz="1100" b="1" u="sng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ano fiscal de 2024</a:t>
            </a:r>
            <a:r>
              <a:rPr lang="ja-jp" sz="105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?</a:t>
            </a:r>
            <a:endParaRPr lang="en-US" altLang="ja-JP" sz="1050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DE7389-AF29-C68D-FFF3-A18E08C298F1}"/>
              </a:ext>
            </a:extLst>
          </p:cNvPr>
          <p:cNvSpPr/>
          <p:nvPr/>
        </p:nvSpPr>
        <p:spPr>
          <a:xfrm>
            <a:off x="1889352" y="3481531"/>
            <a:ext cx="4534103" cy="34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O</a:t>
            </a:r>
            <a:r>
              <a:rPr lang="pt-br" sz="105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atual chefe de família, </a:t>
            </a:r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era da</a:t>
            </a:r>
            <a:r>
              <a:rPr lang="pt-br" sz="105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mesma família quando pediu o empréstimo?</a:t>
            </a:r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7E651A11-65B5-54DF-A319-89B0F7D63A2A}"/>
              </a:ext>
            </a:extLst>
          </p:cNvPr>
          <p:cNvSpPr/>
          <p:nvPr/>
        </p:nvSpPr>
        <p:spPr>
          <a:xfrm>
            <a:off x="3143367" y="3159018"/>
            <a:ext cx="1685109" cy="332210"/>
          </a:xfrm>
          <a:prstGeom prst="downArrow">
            <a:avLst>
              <a:gd name="adj1" fmla="val 56616"/>
              <a:gd name="adj2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ＭＳ ゴシック" panose="020B0609070205080204" pitchFamily="49" charset="-128"/>
              </a:rPr>
              <a:t>Alguém além do mutuário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A0105F-EA63-61B2-5B9E-FBE1707860DB}"/>
              </a:ext>
            </a:extLst>
          </p:cNvPr>
          <p:cNvSpPr/>
          <p:nvPr/>
        </p:nvSpPr>
        <p:spPr>
          <a:xfrm>
            <a:off x="649506" y="2810261"/>
            <a:ext cx="5773949" cy="34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Quem é o</a:t>
            </a:r>
            <a:r>
              <a:rPr lang="pt-br" sz="105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atual chefe da família?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8967DC9D-BC22-ED90-525D-B710FFDC27BF}"/>
              </a:ext>
            </a:extLst>
          </p:cNvPr>
          <p:cNvSpPr/>
          <p:nvPr/>
        </p:nvSpPr>
        <p:spPr>
          <a:xfrm>
            <a:off x="2099874" y="2364129"/>
            <a:ext cx="1405405" cy="4442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ＭＳ ゴシック" panose="020B0609070205080204" pitchFamily="49" charset="-128"/>
              </a:rPr>
              <a:t>Isento de imposto</a:t>
            </a: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DA44C680-0ABF-10A0-210F-E0E4CA4555C0}"/>
              </a:ext>
            </a:extLst>
          </p:cNvPr>
          <p:cNvSpPr/>
          <p:nvPr/>
        </p:nvSpPr>
        <p:spPr>
          <a:xfrm>
            <a:off x="4204058" y="3833404"/>
            <a:ext cx="956201" cy="27076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50" dirty="0">
                <a:latin typeface="Arial" panose="020B0604020202020204" pitchFamily="34" charset="0"/>
                <a:ea typeface="ＭＳ ゴシック" panose="020B0609070205080204" pitchFamily="49" charset="-128"/>
              </a:rPr>
              <a:t>Sim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8CAF694-539A-96E1-73EC-E176999F39F1}"/>
              </a:ext>
            </a:extLst>
          </p:cNvPr>
          <p:cNvSpPr/>
          <p:nvPr/>
        </p:nvSpPr>
        <p:spPr>
          <a:xfrm>
            <a:off x="4727013" y="5027333"/>
            <a:ext cx="2747570" cy="1298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u="sng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Não será elegível para a isenção</a:t>
            </a:r>
            <a:endParaRPr lang="en-US" altLang="ja-JP" sz="1600" b="1" u="sng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 rtl="0"/>
            <a:endParaRPr lang="en-US" altLang="ja-JP" sz="6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 rtl="0"/>
            <a:r>
              <a:rPr lang="pt-br" sz="1050" b="1" u="sng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(1) </a:t>
            </a:r>
            <a:r>
              <a:rPr lang="pt-br" sz="1050" u="sng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Favor verificar</a:t>
            </a:r>
            <a:r>
              <a:rPr lang="pt-br" sz="1050" b="1" u="sng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o aviso sobre o valor devedor da devolução</a:t>
            </a:r>
            <a:endParaRPr lang="en-US" altLang="ja-JP" sz="1050" u="sng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0967ED0-A31B-76FD-5AF9-A7271DEDC9C5}"/>
              </a:ext>
            </a:extLst>
          </p:cNvPr>
          <p:cNvSpPr/>
          <p:nvPr/>
        </p:nvSpPr>
        <p:spPr>
          <a:xfrm>
            <a:off x="474166" y="5346182"/>
            <a:ext cx="4252847" cy="108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1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Sobre os procedimentos, favor telefonar para a</a:t>
            </a:r>
            <a:r>
              <a:rPr lang="ja-jp" sz="11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lang="pt-br" sz="1100" b="1" u="sng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central telefônica </a:t>
            </a:r>
            <a:r>
              <a:rPr lang="pt-b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ＭＳ ゴシック" panose="020B0609070205080204" pitchFamily="49" charset="-128"/>
              </a:rPr>
              <a:t>058-201-2100</a:t>
            </a:r>
            <a:endParaRPr lang="en-US" altLang="ja-JP" sz="11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 rtl="0"/>
            <a:r>
              <a:rPr lang="pt-br" sz="105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Após verificação da elegibilidade, este Conselho enviará o formulário de solicitação de isenção pelo correio</a:t>
            </a:r>
            <a:endParaRPr lang="en-US" altLang="ja-JP" sz="1050" b="1" u="sng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E90A093-1082-CCBC-3567-159DFC18C278}"/>
              </a:ext>
            </a:extLst>
          </p:cNvPr>
          <p:cNvSpPr/>
          <p:nvPr/>
        </p:nvSpPr>
        <p:spPr>
          <a:xfrm>
            <a:off x="711348" y="5135950"/>
            <a:ext cx="3658827" cy="461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u="sng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Orientaremos os procedimentos</a:t>
            </a:r>
            <a:endParaRPr lang="en-US" altLang="ja-JP" sz="1600" b="1" u="sng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60B443B-40CA-A32D-2932-B2B0E74B1C1F}"/>
              </a:ext>
            </a:extLst>
          </p:cNvPr>
          <p:cNvSpPr/>
          <p:nvPr/>
        </p:nvSpPr>
        <p:spPr>
          <a:xfrm>
            <a:off x="2876800" y="4104166"/>
            <a:ext cx="3546655" cy="494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Se </a:t>
            </a:r>
            <a:r>
              <a:rPr lang="pt-br" sz="105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o atual chefe da família</a:t>
            </a:r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foi </a:t>
            </a:r>
            <a:r>
              <a:rPr lang="pt-br" sz="105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isentado “tanto da taxa per capita quanto da taxa sobre a renda” do imposto residencial</a:t>
            </a:r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no </a:t>
            </a:r>
            <a:r>
              <a:rPr lang="pt-br" sz="1050" b="1" u="sng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ano fiscal de 2024</a:t>
            </a:r>
            <a:r>
              <a:rPr lang="ja-jp" sz="105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?</a:t>
            </a:r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636B3243-92FE-C871-310C-F438F7D991A6}"/>
              </a:ext>
            </a:extLst>
          </p:cNvPr>
          <p:cNvSpPr/>
          <p:nvPr/>
        </p:nvSpPr>
        <p:spPr>
          <a:xfrm>
            <a:off x="649506" y="3159962"/>
            <a:ext cx="1150573" cy="1856951"/>
          </a:xfrm>
          <a:prstGeom prst="downArrow">
            <a:avLst>
              <a:gd name="adj1" fmla="val 56751"/>
              <a:gd name="adj2" fmla="val 1706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algn="ctr" rtl="0"/>
            <a:r>
              <a:rPr lang="pt-br" sz="1050" dirty="0">
                <a:latin typeface="Arial" panose="020B0604020202020204" pitchFamily="34" charset="0"/>
                <a:ea typeface="ＭＳ ゴシック" panose="020B0609070205080204" pitchFamily="49" charset="-128"/>
              </a:rPr>
              <a:t>O próprio mutuário</a:t>
            </a: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49D8BF86-F160-7B00-6A92-4115C7EE5855}"/>
              </a:ext>
            </a:extLst>
          </p:cNvPr>
          <p:cNvSpPr/>
          <p:nvPr/>
        </p:nvSpPr>
        <p:spPr>
          <a:xfrm>
            <a:off x="1893028" y="3839648"/>
            <a:ext cx="832409" cy="1176783"/>
          </a:xfrm>
          <a:prstGeom prst="downArrow">
            <a:avLst>
              <a:gd name="adj1" fmla="val 50000"/>
              <a:gd name="adj2" fmla="val 2087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ＭＳ ゴシック" panose="020B0609070205080204" pitchFamily="49" charset="-128"/>
              </a:rPr>
              <a:t>Não</a:t>
            </a:r>
          </a:p>
        </p:txBody>
      </p:sp>
      <p:sp>
        <p:nvSpPr>
          <p:cNvPr id="24" name="矢印: 下 23">
            <a:extLst>
              <a:ext uri="{FF2B5EF4-FFF2-40B4-BE49-F238E27FC236}">
                <a16:creationId xmlns:a16="http://schemas.microsoft.com/office/drawing/2014/main" id="{2B58FBDE-91C9-45DC-54BA-BA001E41F7B4}"/>
              </a:ext>
            </a:extLst>
          </p:cNvPr>
          <p:cNvSpPr/>
          <p:nvPr/>
        </p:nvSpPr>
        <p:spPr>
          <a:xfrm>
            <a:off x="3231190" y="4605862"/>
            <a:ext cx="1220742" cy="403250"/>
          </a:xfrm>
          <a:prstGeom prst="downArrow">
            <a:avLst>
              <a:gd name="adj1" fmla="val 63349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ＭＳ ゴシック" panose="020B0609070205080204" pitchFamily="49" charset="-128"/>
              </a:rPr>
              <a:t>Isento de imposto</a:t>
            </a:r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25AE0819-0BF1-7670-F407-E9181AB72CBC}"/>
              </a:ext>
            </a:extLst>
          </p:cNvPr>
          <p:cNvSpPr/>
          <p:nvPr/>
        </p:nvSpPr>
        <p:spPr>
          <a:xfrm>
            <a:off x="5106538" y="4607928"/>
            <a:ext cx="1102275" cy="408503"/>
          </a:xfrm>
          <a:prstGeom prst="downArrow">
            <a:avLst>
              <a:gd name="adj1" fmla="val 6806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00" dirty="0">
                <a:latin typeface="Arial" panose="020B0604020202020204" pitchFamily="34" charset="0"/>
                <a:ea typeface="ＭＳ ゴシック" panose="020B0609070205080204" pitchFamily="49" charset="-128"/>
              </a:rPr>
              <a:t>Tributado</a:t>
            </a:r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7A71D120-25B4-EE31-143D-23D8F9765982}"/>
              </a:ext>
            </a:extLst>
          </p:cNvPr>
          <p:cNvSpPr/>
          <p:nvPr/>
        </p:nvSpPr>
        <p:spPr>
          <a:xfrm>
            <a:off x="6387359" y="2365335"/>
            <a:ext cx="975952" cy="2668815"/>
          </a:xfrm>
          <a:prstGeom prst="downArrow">
            <a:avLst>
              <a:gd name="adj1" fmla="val 50000"/>
              <a:gd name="adj2" fmla="val 198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 rtl="0"/>
            <a:r>
              <a:rPr lang="pt-br" sz="900" dirty="0">
                <a:latin typeface="Arial" panose="020B0604020202020204" pitchFamily="34" charset="0"/>
                <a:ea typeface="ＭＳ ゴシック" panose="020B0609070205080204" pitchFamily="49" charset="-128"/>
              </a:rPr>
              <a:t>Tributado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2C451A3-DB78-FE80-2D85-6636BF02BCCD}"/>
              </a:ext>
            </a:extLst>
          </p:cNvPr>
          <p:cNvSpPr/>
          <p:nvPr/>
        </p:nvSpPr>
        <p:spPr>
          <a:xfrm>
            <a:off x="3391017" y="2392794"/>
            <a:ext cx="3208628" cy="427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8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*Favor verificar junto ao governo municipal se você foi isentado de impostos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B6ADC2C-CF91-2179-8E53-4CB78DB1AAF0}"/>
              </a:ext>
            </a:extLst>
          </p:cNvPr>
          <p:cNvSpPr txBox="1"/>
          <p:nvPr/>
        </p:nvSpPr>
        <p:spPr>
          <a:xfrm>
            <a:off x="731912" y="1308487"/>
            <a:ext cx="6827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　 Em relação ao </a:t>
            </a:r>
            <a:r>
              <a:rPr lang="pt-br" sz="11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“Fundo de Apoio Geral (Reempréstimo)”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, para as famílias </a:t>
            </a:r>
            <a:r>
              <a:rPr lang="pt-br" sz="11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isentas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 do imposto residencial em </a:t>
            </a:r>
            <a:r>
              <a:rPr lang="pt-br" sz="11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2024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, </a:t>
            </a:r>
            <a:r>
              <a:rPr lang="pt-br" sz="1100" u="sng" dirty="0">
                <a:latin typeface="Arial" panose="020B0604020202020204" pitchFamily="34" charset="0"/>
                <a:ea typeface="ＭＳ ゴシック" panose="020B0609070205080204" pitchFamily="49" charset="-128"/>
              </a:rPr>
              <a:t>a devolução (pagamento do dinheiro emprestado) do empréstimo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 será </a:t>
            </a:r>
            <a:r>
              <a:rPr lang="pt-br" sz="11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isentada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.</a:t>
            </a:r>
            <a:endParaRPr lang="en-US" altLang="ja-JP" sz="1100" dirty="0"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BB6976A-F573-816F-6687-ACDC3F353A8D}"/>
              </a:ext>
            </a:extLst>
          </p:cNvPr>
          <p:cNvSpPr/>
          <p:nvPr/>
        </p:nvSpPr>
        <p:spPr>
          <a:xfrm>
            <a:off x="528701" y="5026828"/>
            <a:ext cx="4153457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rtl="0"/>
            <a:r>
              <a:rPr lang="pt-br" sz="1400" b="1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3DD02DD-BFB7-7FB3-8A33-30D38D1655DB}"/>
              </a:ext>
            </a:extLst>
          </p:cNvPr>
          <p:cNvSpPr txBox="1"/>
          <p:nvPr/>
        </p:nvSpPr>
        <p:spPr>
          <a:xfrm>
            <a:off x="580684" y="6465157"/>
            <a:ext cx="71576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Em relação aos empréstimos especiais, como Fundo Emergencial de Valor Baixo, etc. devido à infecção pelo novo coronavírus que são realizados por este Conselho, caso o mutuário corresponda aos itens abaixo, </a:t>
            </a:r>
            <a:r>
              <a:rPr lang="pt-br" sz="1100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após a solicitação,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lang="pt-br" sz="1200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se este Conselho notificar a decisão de isenção, a devolução (pagamento do dinheiro emprestado)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lang="pt-br" sz="1200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será</a:t>
            </a:r>
            <a:r>
              <a:rPr lang="pt-br" sz="1100" dirty="0"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lang="pt-br" sz="12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isentada.</a:t>
            </a:r>
            <a:endParaRPr lang="en-US" altLang="ja-JP" sz="1200" u="sng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FF366CFA-5BF9-EFA6-DFFD-571E2569A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44087"/>
              </p:ext>
            </p:extLst>
          </p:nvPr>
        </p:nvGraphicFramePr>
        <p:xfrm>
          <a:off x="632651" y="7548359"/>
          <a:ext cx="6807200" cy="2995956"/>
        </p:xfrm>
        <a:graphic>
          <a:graphicData uri="http://schemas.openxmlformats.org/drawingml/2006/table">
            <a:tbl>
              <a:tblPr/>
              <a:tblGrid>
                <a:gridCol w="3484834">
                  <a:extLst>
                    <a:ext uri="{9D8B030D-6E8A-4147-A177-3AD203B41FA5}">
                      <a16:colId xmlns:a16="http://schemas.microsoft.com/office/drawing/2014/main" val="2254283237"/>
                    </a:ext>
                  </a:extLst>
                </a:gridCol>
                <a:gridCol w="3322366">
                  <a:extLst>
                    <a:ext uri="{9D8B030D-6E8A-4147-A177-3AD203B41FA5}">
                      <a16:colId xmlns:a16="http://schemas.microsoft.com/office/drawing/2014/main" val="3603476458"/>
                    </a:ext>
                  </a:extLst>
                </a:gridCol>
              </a:tblGrid>
              <a:tr h="285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70498"/>
                  </a:ext>
                </a:extLst>
              </a:tr>
              <a:tr h="1358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Está recebendo auxílio de subsistência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</a:endParaRPr>
                    </a:p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É portador de Caderneta de Bem-Estar e Saúde de Pessoas Portadoras de Distúrbio Psiquiátrico (1º grau) ou Caderneta de Portador de Deficiência Física (1º ou 2º grau) ou Caderneta de Cuidados Médicos (A1 ou A2)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71008"/>
                  </a:ext>
                </a:extLst>
              </a:tr>
              <a:tr h="135254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980633"/>
                  </a:ext>
                </a:extLst>
              </a:tr>
            </a:tbl>
          </a:graphicData>
        </a:graphic>
      </p:graphicFrame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58F2F87-491E-113E-6C23-0C39AE7735BA}"/>
              </a:ext>
            </a:extLst>
          </p:cNvPr>
          <p:cNvSpPr txBox="1"/>
          <p:nvPr/>
        </p:nvSpPr>
        <p:spPr>
          <a:xfrm>
            <a:off x="574075" y="7265895"/>
            <a:ext cx="7140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050" b="1">
                <a:latin typeface="Arial" panose="020B0604020202020204" pitchFamily="34" charset="0"/>
                <a:ea typeface="ＭＳ ゴシック" panose="020B0609070205080204" pitchFamily="49" charset="-128"/>
              </a:rPr>
              <a:t>●Fluxograma para verificação de elegibilidade para a isenção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6997EC0-6CCF-23A4-E541-866473C7E2E8}"/>
              </a:ext>
            </a:extLst>
          </p:cNvPr>
          <p:cNvSpPr/>
          <p:nvPr/>
        </p:nvSpPr>
        <p:spPr>
          <a:xfrm>
            <a:off x="2519413" y="9324075"/>
            <a:ext cx="2850512" cy="461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Orientaremos os procedimentos</a:t>
            </a:r>
            <a:endParaRPr lang="en-US" altLang="ja-JP" sz="1600" b="1" u="sng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E05F689-5BA8-DA3A-C1AA-B2D0656CA9B0}"/>
              </a:ext>
            </a:extLst>
          </p:cNvPr>
          <p:cNvSpPr/>
          <p:nvPr/>
        </p:nvSpPr>
        <p:spPr>
          <a:xfrm>
            <a:off x="898053" y="9570434"/>
            <a:ext cx="6330407" cy="108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1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Sobre os procedimentos, favor telefonar para a</a:t>
            </a:r>
            <a:r>
              <a:rPr lang="ja-jp" sz="11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  <a:r>
              <a:rPr lang="pt-br" sz="1200" b="1" u="sng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central telefônica </a:t>
            </a:r>
            <a:r>
              <a:rPr lang="pt-br" sz="1200" b="1" u="sng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ＭＳ ゴシック" panose="020B0609070205080204" pitchFamily="49" charset="-128"/>
              </a:rPr>
              <a:t>058-201-2100</a:t>
            </a:r>
            <a:endParaRPr lang="en-US" altLang="ja-JP" sz="11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 rtl="0"/>
            <a:r>
              <a:rPr lang="pt-br" sz="1100" b="1" u="sng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Após verificação da elegibilidade, este Conselho enviará o formulário de solicitação de isenção pelo correio</a:t>
            </a:r>
            <a:endParaRPr lang="en-US" altLang="ja-JP" sz="1100" b="1" u="sng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10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1507</Words>
  <Application>Microsoft Office PowerPoint</Application>
  <PresentationFormat>ユーザー設定</PresentationFormat>
  <Paragraphs>174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Empréstimos especiais, como Fundo Emergencial de Valor Baixo devido ao impacto da infecção pelo novo coronavírus Sobre empréstimos especiais sujeitos à isenção de devolução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2023-11-17T03:10:35Z</dcterms:created>
  <dcterms:modified xsi:type="dcterms:W3CDTF">2024-11-27T04:59:29Z</dcterms:modified>
</cp:coreProperties>
</file>